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Akatab"/>
      <p:regular r:id="rId49"/>
      <p:bold r:id="rId50"/>
    </p:embeddedFont>
    <p:embeddedFont>
      <p:font typeface="NanumGothicExtraBold"/>
      <p:bold r:id="rId51"/>
    </p:embeddedFont>
    <p:embeddedFont>
      <p:font typeface="Nanum Gothic"/>
      <p:regular r:id="rId52"/>
      <p:bold r:id="rId53"/>
    </p:embeddedFont>
    <p:embeddedFont>
      <p:font typeface="Castoro"/>
      <p:regular r:id="rId54"/>
      <p: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Akatab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anumGothicExtraBold-bold.fntdata"/><Relationship Id="rId50" Type="http://schemas.openxmlformats.org/officeDocument/2006/relationships/font" Target="fonts/Akatab-bold.fntdata"/><Relationship Id="rId53" Type="http://schemas.openxmlformats.org/officeDocument/2006/relationships/font" Target="fonts/NanumGothic-bold.fntdata"/><Relationship Id="rId52" Type="http://schemas.openxmlformats.org/officeDocument/2006/relationships/font" Target="fonts/NanumGothic-regular.fntdata"/><Relationship Id="rId11" Type="http://schemas.openxmlformats.org/officeDocument/2006/relationships/slide" Target="slides/slide7.xml"/><Relationship Id="rId55" Type="http://schemas.openxmlformats.org/officeDocument/2006/relationships/font" Target="fonts/Castoro-italic.fntdata"/><Relationship Id="rId10" Type="http://schemas.openxmlformats.org/officeDocument/2006/relationships/slide" Target="slides/slide6.xml"/><Relationship Id="rId54" Type="http://schemas.openxmlformats.org/officeDocument/2006/relationships/font" Target="fonts/Castoro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521533c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8521533c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467659ef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467659ef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467659ef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467659ef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467659ef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467659ef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467659ef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467659ef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467659ef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467659ef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467659ef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0467659ef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467659ef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467659ef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467659ef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467659ef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467659ef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467659ef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467659ef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467659ef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521533c8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521533c8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467659ef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0467659ef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467659ef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467659ef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95511ee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95511ee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95511ee6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f95511ee6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f95511ee6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f95511ee6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95511ee6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95511ee6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95511ee6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f95511ee6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95511ee6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f95511ee6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f95511ee6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f95511ee6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95511ee6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f95511ee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521533c8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521533c8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95511e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f95511e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95511ee6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f95511ee6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07a19d6be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07a19d6be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95511ee6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95511ee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07a19d6be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07a19d6be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7a19d6be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7a19d6be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7a19d6b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7a19d6b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07a19d6be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07a19d6be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f95511ee6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f95511ee6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95511ee6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f95511ee6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521533c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521533c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07a19d6be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07a19d6be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521533c8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8521533c8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8521533c8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8521533c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521533c8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8521533c8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7a19d6b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7a19d6b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467659e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467659e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597400" y="667850"/>
            <a:ext cx="6396300" cy="22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>
                <a:latin typeface="Castoro"/>
                <a:ea typeface="Castoro"/>
                <a:cs typeface="Castoro"/>
                <a:sym typeface="Casto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463800" y="3480892"/>
            <a:ext cx="25299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89050" y="182425"/>
            <a:ext cx="7989600" cy="3901800"/>
            <a:chOff x="189050" y="182425"/>
            <a:chExt cx="7989600" cy="390180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89050" y="321905"/>
              <a:ext cx="7989600" cy="81900"/>
              <a:chOff x="189050" y="284125"/>
              <a:chExt cx="7989600" cy="81900"/>
            </a:xfrm>
          </p:grpSpPr>
          <p:sp>
            <p:nvSpPr>
              <p:cNvPr id="14" name="Google Shape;14;p2"/>
              <p:cNvSpPr/>
              <p:nvPr/>
            </p:nvSpPr>
            <p:spPr>
              <a:xfrm rot="-5400000">
                <a:off x="7884800" y="72175"/>
                <a:ext cx="81900" cy="5058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katab"/>
                  <a:ea typeface="Akatab"/>
                  <a:cs typeface="Akatab"/>
                  <a:sym typeface="Akatab"/>
                </a:endParaRPr>
              </a:p>
            </p:txBody>
          </p:sp>
          <p:cxnSp>
            <p:nvCxnSpPr>
              <p:cNvPr id="15" name="Google Shape;15;p2"/>
              <p:cNvCxnSpPr>
                <a:stCxn id="14" idx="0"/>
              </p:cNvCxnSpPr>
              <p:nvPr/>
            </p:nvCxnSpPr>
            <p:spPr>
              <a:xfrm rot="10800000">
                <a:off x="189050" y="325075"/>
                <a:ext cx="7483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" name="Google Shape;16;p2"/>
            <p:cNvGrpSpPr/>
            <p:nvPr/>
          </p:nvGrpSpPr>
          <p:grpSpPr>
            <a:xfrm>
              <a:off x="403625" y="182425"/>
              <a:ext cx="81900" cy="3901800"/>
              <a:chOff x="403625" y="182425"/>
              <a:chExt cx="81900" cy="39018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403625" y="3578425"/>
                <a:ext cx="81900" cy="5058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katab"/>
                  <a:ea typeface="Akatab"/>
                  <a:cs typeface="Akatab"/>
                  <a:sym typeface="Akatab"/>
                </a:endParaRPr>
              </a:p>
            </p:txBody>
          </p:sp>
          <p:cxnSp>
            <p:nvCxnSpPr>
              <p:cNvPr id="18" name="Google Shape;18;p2"/>
              <p:cNvCxnSpPr>
                <a:stCxn id="17" idx="0"/>
              </p:cNvCxnSpPr>
              <p:nvPr/>
            </p:nvCxnSpPr>
            <p:spPr>
              <a:xfrm rot="10800000">
                <a:off x="444575" y="182425"/>
                <a:ext cx="0" cy="3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2112825" y="1349550"/>
            <a:ext cx="5898000" cy="13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b="0" i="1" sz="60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2112825" y="3036128"/>
            <a:ext cx="5898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2" type="title"/>
          </p:nvPr>
        </p:nvSpPr>
        <p:spPr>
          <a:xfrm>
            <a:off x="1503825" y="1295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3" type="title"/>
          </p:nvPr>
        </p:nvSpPr>
        <p:spPr>
          <a:xfrm>
            <a:off x="1503825" y="28763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4" type="title"/>
          </p:nvPr>
        </p:nvSpPr>
        <p:spPr>
          <a:xfrm>
            <a:off x="4204650" y="1295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5" type="title"/>
          </p:nvPr>
        </p:nvSpPr>
        <p:spPr>
          <a:xfrm>
            <a:off x="4204650" y="28763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6" type="title"/>
          </p:nvPr>
        </p:nvSpPr>
        <p:spPr>
          <a:xfrm>
            <a:off x="6903888" y="1295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7" type="title"/>
          </p:nvPr>
        </p:nvSpPr>
        <p:spPr>
          <a:xfrm>
            <a:off x="6903888" y="28763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718425" y="176587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3419250" y="176587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9" type="subTitle"/>
          </p:nvPr>
        </p:nvSpPr>
        <p:spPr>
          <a:xfrm>
            <a:off x="6118488" y="176587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3" type="subTitle"/>
          </p:nvPr>
        </p:nvSpPr>
        <p:spPr>
          <a:xfrm>
            <a:off x="718425" y="33463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4" type="subTitle"/>
          </p:nvPr>
        </p:nvSpPr>
        <p:spPr>
          <a:xfrm>
            <a:off x="3419250" y="33463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5" type="subTitle"/>
          </p:nvPr>
        </p:nvSpPr>
        <p:spPr>
          <a:xfrm>
            <a:off x="6118488" y="33463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3" name="Google Shape;103;p13"/>
          <p:cNvGrpSpPr/>
          <p:nvPr/>
        </p:nvGrpSpPr>
        <p:grpSpPr>
          <a:xfrm>
            <a:off x="410425" y="185850"/>
            <a:ext cx="8553763" cy="4632105"/>
            <a:chOff x="410425" y="185850"/>
            <a:chExt cx="8553763" cy="4632105"/>
          </a:xfrm>
        </p:grpSpPr>
        <p:sp>
          <p:nvSpPr>
            <p:cNvPr id="104" name="Google Shape;104;p13"/>
            <p:cNvSpPr/>
            <p:nvPr/>
          </p:nvSpPr>
          <p:spPr>
            <a:xfrm rot="5400000">
              <a:off x="3038138" y="452410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05" name="Google Shape;105;p13"/>
            <p:cNvCxnSpPr>
              <a:stCxn id="104" idx="0"/>
            </p:cNvCxnSpPr>
            <p:nvPr/>
          </p:nvCxnSpPr>
          <p:spPr>
            <a:xfrm>
              <a:off x="3331988" y="4777005"/>
              <a:ext cx="5632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" name="Google Shape;106;p13"/>
            <p:cNvSpPr/>
            <p:nvPr/>
          </p:nvSpPr>
          <p:spPr>
            <a:xfrm>
              <a:off x="410425" y="13861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07" name="Google Shape;107;p13"/>
            <p:cNvCxnSpPr>
              <a:stCxn id="106" idx="0"/>
            </p:cNvCxnSpPr>
            <p:nvPr/>
          </p:nvCxnSpPr>
          <p:spPr>
            <a:xfrm rot="10800000">
              <a:off x="451375" y="185850"/>
              <a:ext cx="0" cy="120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110" name="Google Shape;110;p14"/>
          <p:cNvGrpSpPr/>
          <p:nvPr/>
        </p:nvGrpSpPr>
        <p:grpSpPr>
          <a:xfrm>
            <a:off x="188095" y="188100"/>
            <a:ext cx="8537030" cy="4646702"/>
            <a:chOff x="194045" y="189750"/>
            <a:chExt cx="8537030" cy="4646702"/>
          </a:xfrm>
        </p:grpSpPr>
        <p:grpSp>
          <p:nvGrpSpPr>
            <p:cNvPr id="111" name="Google Shape;111;p14"/>
            <p:cNvGrpSpPr/>
            <p:nvPr/>
          </p:nvGrpSpPr>
          <p:grpSpPr>
            <a:xfrm>
              <a:off x="8649175" y="189750"/>
              <a:ext cx="81900" cy="3591600"/>
              <a:chOff x="8649175" y="189750"/>
              <a:chExt cx="81900" cy="3591600"/>
            </a:xfrm>
          </p:grpSpPr>
          <p:sp>
            <p:nvSpPr>
              <p:cNvPr id="112" name="Google Shape;112;p14"/>
              <p:cNvSpPr/>
              <p:nvPr/>
            </p:nvSpPr>
            <p:spPr>
              <a:xfrm>
                <a:off x="8649175" y="3275550"/>
                <a:ext cx="81900" cy="5058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katab"/>
                  <a:ea typeface="Akatab"/>
                  <a:cs typeface="Akatab"/>
                  <a:sym typeface="Akatab"/>
                </a:endParaRPr>
              </a:p>
            </p:txBody>
          </p:sp>
          <p:cxnSp>
            <p:nvCxnSpPr>
              <p:cNvPr id="113" name="Google Shape;113;p14"/>
              <p:cNvCxnSpPr>
                <a:stCxn id="112" idx="0"/>
              </p:cNvCxnSpPr>
              <p:nvPr/>
            </p:nvCxnSpPr>
            <p:spPr>
              <a:xfrm rot="10800000">
                <a:off x="8690125" y="189750"/>
                <a:ext cx="0" cy="3085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4" name="Google Shape;114;p14"/>
            <p:cNvSpPr/>
            <p:nvPr/>
          </p:nvSpPr>
          <p:spPr>
            <a:xfrm rot="-5400000">
              <a:off x="1966295" y="4542602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15" name="Google Shape;115;p14"/>
            <p:cNvCxnSpPr>
              <a:stCxn id="114" idx="0"/>
            </p:cNvCxnSpPr>
            <p:nvPr/>
          </p:nvCxnSpPr>
          <p:spPr>
            <a:xfrm rot="10800000">
              <a:off x="194045" y="4795502"/>
              <a:ext cx="156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6" name="Google Shape;116;p14"/>
          <p:cNvSpPr txBox="1"/>
          <p:nvPr>
            <p:ph type="title"/>
          </p:nvPr>
        </p:nvSpPr>
        <p:spPr>
          <a:xfrm>
            <a:off x="713225" y="700875"/>
            <a:ext cx="2402100" cy="10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713225" y="1685575"/>
            <a:ext cx="24021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4"/>
          <p:cNvSpPr/>
          <p:nvPr>
            <p:ph idx="2" type="pic"/>
          </p:nvPr>
        </p:nvSpPr>
        <p:spPr>
          <a:xfrm>
            <a:off x="3311888" y="547050"/>
            <a:ext cx="2484300" cy="4049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19" name="Google Shape;119;p14"/>
          <p:cNvSpPr/>
          <p:nvPr>
            <p:ph idx="3" type="pic"/>
          </p:nvPr>
        </p:nvSpPr>
        <p:spPr>
          <a:xfrm>
            <a:off x="713225" y="2780275"/>
            <a:ext cx="2484300" cy="1816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20" name="Google Shape;120;p14"/>
          <p:cNvSpPr/>
          <p:nvPr>
            <p:ph idx="4" type="pic"/>
          </p:nvPr>
        </p:nvSpPr>
        <p:spPr>
          <a:xfrm flipH="1">
            <a:off x="5910550" y="547050"/>
            <a:ext cx="2484300" cy="4049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837675" y="2921900"/>
            <a:ext cx="23751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3384452" y="2921900"/>
            <a:ext cx="23751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3" type="subTitle"/>
          </p:nvPr>
        </p:nvSpPr>
        <p:spPr>
          <a:xfrm>
            <a:off x="5931175" y="2921901"/>
            <a:ext cx="23751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4" type="subTitle"/>
          </p:nvPr>
        </p:nvSpPr>
        <p:spPr>
          <a:xfrm>
            <a:off x="837675" y="2391925"/>
            <a:ext cx="237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5" type="subTitle"/>
          </p:nvPr>
        </p:nvSpPr>
        <p:spPr>
          <a:xfrm>
            <a:off x="3384452" y="2391925"/>
            <a:ext cx="237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6" type="subTitle"/>
          </p:nvPr>
        </p:nvSpPr>
        <p:spPr>
          <a:xfrm>
            <a:off x="5931175" y="2391925"/>
            <a:ext cx="237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30" name="Google Shape;130;p15"/>
          <p:cNvGrpSpPr/>
          <p:nvPr/>
        </p:nvGrpSpPr>
        <p:grpSpPr>
          <a:xfrm>
            <a:off x="409729" y="191865"/>
            <a:ext cx="8544000" cy="4614700"/>
            <a:chOff x="409729" y="191865"/>
            <a:chExt cx="8544000" cy="4614700"/>
          </a:xfrm>
        </p:grpSpPr>
        <p:sp>
          <p:nvSpPr>
            <p:cNvPr id="131" name="Google Shape;131;p15"/>
            <p:cNvSpPr/>
            <p:nvPr/>
          </p:nvSpPr>
          <p:spPr>
            <a:xfrm>
              <a:off x="409729" y="175216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32" name="Google Shape;132;p15"/>
            <p:cNvCxnSpPr>
              <a:stCxn id="131" idx="0"/>
            </p:cNvCxnSpPr>
            <p:nvPr/>
          </p:nvCxnSpPr>
          <p:spPr>
            <a:xfrm rot="10800000">
              <a:off x="450679" y="191865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33" name="Google Shape;133;p15"/>
            <p:cNvSpPr/>
            <p:nvPr/>
          </p:nvSpPr>
          <p:spPr>
            <a:xfrm rot="5400000">
              <a:off x="6179179" y="451271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34" name="Google Shape;134;p15"/>
            <p:cNvCxnSpPr>
              <a:stCxn id="133" idx="0"/>
            </p:cNvCxnSpPr>
            <p:nvPr/>
          </p:nvCxnSpPr>
          <p:spPr>
            <a:xfrm>
              <a:off x="6473029" y="4765615"/>
              <a:ext cx="248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" type="subTitle"/>
          </p:nvPr>
        </p:nvSpPr>
        <p:spPr>
          <a:xfrm>
            <a:off x="1253224" y="1720504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2" type="subTitle"/>
          </p:nvPr>
        </p:nvSpPr>
        <p:spPr>
          <a:xfrm>
            <a:off x="5079776" y="1720504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3" type="subTitle"/>
          </p:nvPr>
        </p:nvSpPr>
        <p:spPr>
          <a:xfrm>
            <a:off x="1253224" y="3381079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4" type="subTitle"/>
          </p:nvPr>
        </p:nvSpPr>
        <p:spPr>
          <a:xfrm>
            <a:off x="5079776" y="3381079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5" type="subTitle"/>
          </p:nvPr>
        </p:nvSpPr>
        <p:spPr>
          <a:xfrm>
            <a:off x="1253225" y="1286930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6" type="subTitle"/>
          </p:nvPr>
        </p:nvSpPr>
        <p:spPr>
          <a:xfrm>
            <a:off x="1253225" y="2947455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7" type="subTitle"/>
          </p:nvPr>
        </p:nvSpPr>
        <p:spPr>
          <a:xfrm>
            <a:off x="5079750" y="1286930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8" type="subTitle"/>
          </p:nvPr>
        </p:nvSpPr>
        <p:spPr>
          <a:xfrm>
            <a:off x="5079750" y="2947455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6" name="Google Shape;146;p16"/>
          <p:cNvGrpSpPr/>
          <p:nvPr/>
        </p:nvGrpSpPr>
        <p:grpSpPr>
          <a:xfrm>
            <a:off x="424300" y="187356"/>
            <a:ext cx="8311590" cy="4773994"/>
            <a:chOff x="424300" y="187356"/>
            <a:chExt cx="8311590" cy="4773994"/>
          </a:xfrm>
        </p:grpSpPr>
        <p:sp>
          <p:nvSpPr>
            <p:cNvPr id="147" name="Google Shape;147;p16"/>
            <p:cNvSpPr/>
            <p:nvPr/>
          </p:nvSpPr>
          <p:spPr>
            <a:xfrm rot="10800000">
              <a:off x="424300" y="24089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48" name="Google Shape;148;p16"/>
            <p:cNvCxnSpPr>
              <a:stCxn id="147" idx="0"/>
            </p:cNvCxnSpPr>
            <p:nvPr/>
          </p:nvCxnSpPr>
          <p:spPr>
            <a:xfrm>
              <a:off x="465250" y="2914750"/>
              <a:ext cx="0" cy="204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49" name="Google Shape;149;p16"/>
            <p:cNvSpPr/>
            <p:nvPr/>
          </p:nvSpPr>
          <p:spPr>
            <a:xfrm>
              <a:off x="8653990" y="1867056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50" name="Google Shape;150;p16"/>
            <p:cNvCxnSpPr>
              <a:stCxn id="149" idx="0"/>
            </p:cNvCxnSpPr>
            <p:nvPr/>
          </p:nvCxnSpPr>
          <p:spPr>
            <a:xfrm rot="10800000">
              <a:off x="8694940" y="187356"/>
              <a:ext cx="0" cy="167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1" type="subTitle"/>
          </p:nvPr>
        </p:nvSpPr>
        <p:spPr>
          <a:xfrm>
            <a:off x="899363" y="172071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2" type="subTitle"/>
          </p:nvPr>
        </p:nvSpPr>
        <p:spPr>
          <a:xfrm>
            <a:off x="3579000" y="172071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3" type="subTitle"/>
          </p:nvPr>
        </p:nvSpPr>
        <p:spPr>
          <a:xfrm>
            <a:off x="899363" y="3376373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4" type="subTitle"/>
          </p:nvPr>
        </p:nvSpPr>
        <p:spPr>
          <a:xfrm>
            <a:off x="3579000" y="3376373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17"/>
          <p:cNvSpPr txBox="1"/>
          <p:nvPr>
            <p:ph idx="5" type="subTitle"/>
          </p:nvPr>
        </p:nvSpPr>
        <p:spPr>
          <a:xfrm>
            <a:off x="6258634" y="172071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6" type="subTitle"/>
          </p:nvPr>
        </p:nvSpPr>
        <p:spPr>
          <a:xfrm>
            <a:off x="6258634" y="3376373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7" type="subTitle"/>
          </p:nvPr>
        </p:nvSpPr>
        <p:spPr>
          <a:xfrm>
            <a:off x="899363" y="1291525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8" type="subTitle"/>
          </p:nvPr>
        </p:nvSpPr>
        <p:spPr>
          <a:xfrm>
            <a:off x="3579000" y="1291525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9" type="subTitle"/>
          </p:nvPr>
        </p:nvSpPr>
        <p:spPr>
          <a:xfrm>
            <a:off x="6258637" y="1291525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13" type="subTitle"/>
          </p:nvPr>
        </p:nvSpPr>
        <p:spPr>
          <a:xfrm>
            <a:off x="899363" y="2949122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14" type="subTitle"/>
          </p:nvPr>
        </p:nvSpPr>
        <p:spPr>
          <a:xfrm>
            <a:off x="3579000" y="2949122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15" type="subTitle"/>
          </p:nvPr>
        </p:nvSpPr>
        <p:spPr>
          <a:xfrm>
            <a:off x="6258637" y="2949122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66" name="Google Shape;166;p17"/>
          <p:cNvGrpSpPr/>
          <p:nvPr/>
        </p:nvGrpSpPr>
        <p:grpSpPr>
          <a:xfrm>
            <a:off x="196679" y="325300"/>
            <a:ext cx="8551200" cy="4633925"/>
            <a:chOff x="196679" y="325300"/>
            <a:chExt cx="8551200" cy="4633925"/>
          </a:xfrm>
        </p:grpSpPr>
        <p:sp>
          <p:nvSpPr>
            <p:cNvPr id="167" name="Google Shape;167;p17"/>
            <p:cNvSpPr/>
            <p:nvPr/>
          </p:nvSpPr>
          <p:spPr>
            <a:xfrm rot="5400000">
              <a:off x="2007329" y="1133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68" name="Google Shape;168;p17"/>
            <p:cNvCxnSpPr>
              <a:stCxn id="167" idx="2"/>
            </p:cNvCxnSpPr>
            <p:nvPr/>
          </p:nvCxnSpPr>
          <p:spPr>
            <a:xfrm rot="10800000">
              <a:off x="196679" y="366250"/>
              <a:ext cx="1598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" name="Google Shape;169;p17"/>
            <p:cNvSpPr/>
            <p:nvPr/>
          </p:nvSpPr>
          <p:spPr>
            <a:xfrm>
              <a:off x="8665979" y="28547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70" name="Google Shape;170;p17"/>
            <p:cNvCxnSpPr>
              <a:stCxn id="169" idx="2"/>
            </p:cNvCxnSpPr>
            <p:nvPr/>
          </p:nvCxnSpPr>
          <p:spPr>
            <a:xfrm>
              <a:off x="8706929" y="3360525"/>
              <a:ext cx="0" cy="159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73" name="Google Shape;17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idx="1" type="subTitle"/>
          </p:nvPr>
        </p:nvSpPr>
        <p:spPr>
          <a:xfrm>
            <a:off x="720000" y="1205675"/>
            <a:ext cx="77040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77" name="Google Shape;17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720000" y="1143800"/>
            <a:ext cx="7704000" cy="3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79" name="Google Shape;179;p19"/>
          <p:cNvGrpSpPr/>
          <p:nvPr/>
        </p:nvGrpSpPr>
        <p:grpSpPr>
          <a:xfrm>
            <a:off x="2611210" y="2251133"/>
            <a:ext cx="6342600" cy="2703044"/>
            <a:chOff x="2611210" y="2251133"/>
            <a:chExt cx="6342600" cy="2703044"/>
          </a:xfrm>
        </p:grpSpPr>
        <p:cxnSp>
          <p:nvCxnSpPr>
            <p:cNvPr id="180" name="Google Shape;180;p19"/>
            <p:cNvCxnSpPr>
              <a:stCxn id="181" idx="0"/>
            </p:cNvCxnSpPr>
            <p:nvPr/>
          </p:nvCxnSpPr>
          <p:spPr>
            <a:xfrm>
              <a:off x="3117010" y="4741875"/>
              <a:ext cx="583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81" name="Google Shape;181;p19"/>
            <p:cNvSpPr/>
            <p:nvPr/>
          </p:nvSpPr>
          <p:spPr>
            <a:xfrm rot="5400000">
              <a:off x="2823160" y="44889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 rot="10800000">
              <a:off x="8642250" y="2251133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83" name="Google Shape;183;p19"/>
            <p:cNvCxnSpPr/>
            <p:nvPr/>
          </p:nvCxnSpPr>
          <p:spPr>
            <a:xfrm>
              <a:off x="8683200" y="2735077"/>
              <a:ext cx="0" cy="221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7" name="Google Shape;187;p20"/>
          <p:cNvGrpSpPr/>
          <p:nvPr/>
        </p:nvGrpSpPr>
        <p:grpSpPr>
          <a:xfrm>
            <a:off x="420796" y="333983"/>
            <a:ext cx="8539935" cy="4627515"/>
            <a:chOff x="420796" y="333983"/>
            <a:chExt cx="8539935" cy="4627515"/>
          </a:xfrm>
        </p:grpSpPr>
        <p:sp>
          <p:nvSpPr>
            <p:cNvPr id="188" name="Google Shape;188;p20"/>
            <p:cNvSpPr/>
            <p:nvPr/>
          </p:nvSpPr>
          <p:spPr>
            <a:xfrm rot="-5400000">
              <a:off x="6861181" y="122033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89" name="Google Shape;189;p20"/>
            <p:cNvCxnSpPr>
              <a:stCxn id="188" idx="2"/>
            </p:cNvCxnSpPr>
            <p:nvPr/>
          </p:nvCxnSpPr>
          <p:spPr>
            <a:xfrm>
              <a:off x="7155031" y="374933"/>
              <a:ext cx="180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90" name="Google Shape;190;p20"/>
            <p:cNvSpPr/>
            <p:nvPr/>
          </p:nvSpPr>
          <p:spPr>
            <a:xfrm>
              <a:off x="420796" y="3158798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91" name="Google Shape;191;p20"/>
            <p:cNvCxnSpPr>
              <a:stCxn id="190" idx="2"/>
            </p:cNvCxnSpPr>
            <p:nvPr/>
          </p:nvCxnSpPr>
          <p:spPr>
            <a:xfrm>
              <a:off x="461746" y="3664598"/>
              <a:ext cx="0" cy="1296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863" rotWithShape="0" algn="bl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961425" y="2680575"/>
            <a:ext cx="43836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961425" y="1649425"/>
            <a:ext cx="1032300" cy="74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i="1" sz="45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5109150" y="539550"/>
            <a:ext cx="2760600" cy="406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94" name="Google Shape;19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5" name="Google Shape;195;p21"/>
          <p:cNvGrpSpPr/>
          <p:nvPr/>
        </p:nvGrpSpPr>
        <p:grpSpPr>
          <a:xfrm>
            <a:off x="189548" y="184579"/>
            <a:ext cx="8556452" cy="4644871"/>
            <a:chOff x="189548" y="184579"/>
            <a:chExt cx="8556452" cy="4644871"/>
          </a:xfrm>
        </p:grpSpPr>
        <p:sp>
          <p:nvSpPr>
            <p:cNvPr id="196" name="Google Shape;196;p21"/>
            <p:cNvSpPr/>
            <p:nvPr/>
          </p:nvSpPr>
          <p:spPr>
            <a:xfrm rot="5400000">
              <a:off x="1996598" y="45356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97" name="Google Shape;197;p21"/>
            <p:cNvCxnSpPr>
              <a:stCxn id="196" idx="2"/>
            </p:cNvCxnSpPr>
            <p:nvPr/>
          </p:nvCxnSpPr>
          <p:spPr>
            <a:xfrm rot="10800000">
              <a:off x="189548" y="4788500"/>
              <a:ext cx="159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" name="Google Shape;198;p21"/>
            <p:cNvSpPr/>
            <p:nvPr/>
          </p:nvSpPr>
          <p:spPr>
            <a:xfrm>
              <a:off x="8664100" y="1744879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99" name="Google Shape;199;p21"/>
            <p:cNvCxnSpPr>
              <a:stCxn id="198" idx="0"/>
            </p:cNvCxnSpPr>
            <p:nvPr/>
          </p:nvCxnSpPr>
          <p:spPr>
            <a:xfrm rot="10800000">
              <a:off x="8705050" y="184579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02" name="Google Shape;20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3" name="Google Shape;203;p22"/>
          <p:cNvGrpSpPr/>
          <p:nvPr/>
        </p:nvGrpSpPr>
        <p:grpSpPr>
          <a:xfrm>
            <a:off x="180100" y="193825"/>
            <a:ext cx="3592200" cy="4612725"/>
            <a:chOff x="180100" y="199150"/>
            <a:chExt cx="3592200" cy="4612725"/>
          </a:xfrm>
        </p:grpSpPr>
        <p:sp>
          <p:nvSpPr>
            <p:cNvPr id="204" name="Google Shape;204;p22"/>
            <p:cNvSpPr/>
            <p:nvPr/>
          </p:nvSpPr>
          <p:spPr>
            <a:xfrm>
              <a:off x="424300" y="17594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05" name="Google Shape;205;p22"/>
            <p:cNvCxnSpPr>
              <a:stCxn id="204" idx="0"/>
            </p:cNvCxnSpPr>
            <p:nvPr/>
          </p:nvCxnSpPr>
          <p:spPr>
            <a:xfrm rot="10800000">
              <a:off x="465250" y="199150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06" name="Google Shape;206;p22"/>
            <p:cNvSpPr/>
            <p:nvPr/>
          </p:nvSpPr>
          <p:spPr>
            <a:xfrm rot="-5400000">
              <a:off x="3478450" y="45180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07" name="Google Shape;207;p22"/>
            <p:cNvCxnSpPr>
              <a:stCxn id="206" idx="0"/>
            </p:cNvCxnSpPr>
            <p:nvPr/>
          </p:nvCxnSpPr>
          <p:spPr>
            <a:xfrm rot="10800000">
              <a:off x="180100" y="4770925"/>
              <a:ext cx="3086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1" name="Google Shape;211;p23"/>
          <p:cNvGrpSpPr/>
          <p:nvPr/>
        </p:nvGrpSpPr>
        <p:grpSpPr>
          <a:xfrm>
            <a:off x="188894" y="309075"/>
            <a:ext cx="8769825" cy="4520375"/>
            <a:chOff x="188894" y="309075"/>
            <a:chExt cx="8769825" cy="4520375"/>
          </a:xfrm>
        </p:grpSpPr>
        <p:sp>
          <p:nvSpPr>
            <p:cNvPr id="212" name="Google Shape;212;p23"/>
            <p:cNvSpPr/>
            <p:nvPr/>
          </p:nvSpPr>
          <p:spPr>
            <a:xfrm rot="5400000">
              <a:off x="7053644" y="45356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13" name="Google Shape;213;p23"/>
            <p:cNvCxnSpPr>
              <a:stCxn id="212" idx="2"/>
            </p:cNvCxnSpPr>
            <p:nvPr/>
          </p:nvCxnSpPr>
          <p:spPr>
            <a:xfrm rot="10800000">
              <a:off x="188894" y="4788500"/>
              <a:ext cx="665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" name="Google Shape;214;p23"/>
            <p:cNvSpPr/>
            <p:nvPr/>
          </p:nvSpPr>
          <p:spPr>
            <a:xfrm rot="-5400000">
              <a:off x="6769469" y="971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15" name="Google Shape;215;p23"/>
            <p:cNvCxnSpPr>
              <a:stCxn id="214" idx="2"/>
            </p:cNvCxnSpPr>
            <p:nvPr/>
          </p:nvCxnSpPr>
          <p:spPr>
            <a:xfrm>
              <a:off x="7063319" y="350025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18" name="Google Shape;218;p24"/>
          <p:cNvGrpSpPr/>
          <p:nvPr/>
        </p:nvGrpSpPr>
        <p:grpSpPr>
          <a:xfrm>
            <a:off x="384800" y="347900"/>
            <a:ext cx="8571101" cy="81900"/>
            <a:chOff x="384800" y="347900"/>
            <a:chExt cx="8571101" cy="81900"/>
          </a:xfrm>
        </p:grpSpPr>
        <p:sp>
          <p:nvSpPr>
            <p:cNvPr id="219" name="Google Shape;219;p24"/>
            <p:cNvSpPr/>
            <p:nvPr/>
          </p:nvSpPr>
          <p:spPr>
            <a:xfrm rot="-5400000">
              <a:off x="596750" y="1359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20" name="Google Shape;220;p24"/>
            <p:cNvCxnSpPr/>
            <p:nvPr/>
          </p:nvCxnSpPr>
          <p:spPr>
            <a:xfrm>
              <a:off x="898501" y="388850"/>
              <a:ext cx="8057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1" name="Google Shape;221;p24"/>
          <p:cNvSpPr txBox="1"/>
          <p:nvPr>
            <p:ph type="title"/>
          </p:nvPr>
        </p:nvSpPr>
        <p:spPr>
          <a:xfrm>
            <a:off x="2347938" y="714075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1" type="subTitle"/>
          </p:nvPr>
        </p:nvSpPr>
        <p:spPr>
          <a:xfrm>
            <a:off x="2347900" y="16831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24"/>
          <p:cNvSpPr txBox="1"/>
          <p:nvPr/>
        </p:nvSpPr>
        <p:spPr>
          <a:xfrm>
            <a:off x="2204825" y="3730879"/>
            <a:ext cx="4734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CREDITS: This presentation template was created by </a:t>
            </a:r>
            <a:r>
              <a:rPr b="1"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, and includes icons by </a:t>
            </a:r>
            <a:r>
              <a:rPr b="1"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, and infographics &amp; images by </a:t>
            </a:r>
            <a:r>
              <a:rPr b="1"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 </a:t>
            </a:r>
            <a:endParaRPr sz="1100" u="sng">
              <a:solidFill>
                <a:schemeClr val="lt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26" name="Google Shape;226;p25"/>
          <p:cNvGrpSpPr/>
          <p:nvPr/>
        </p:nvGrpSpPr>
        <p:grpSpPr>
          <a:xfrm>
            <a:off x="6554694" y="808785"/>
            <a:ext cx="2401200" cy="4139700"/>
            <a:chOff x="6554694" y="808785"/>
            <a:chExt cx="2401200" cy="4139700"/>
          </a:xfrm>
        </p:grpSpPr>
        <p:sp>
          <p:nvSpPr>
            <p:cNvPr id="227" name="Google Shape;227;p25"/>
            <p:cNvSpPr/>
            <p:nvPr/>
          </p:nvSpPr>
          <p:spPr>
            <a:xfrm rot="-5400000">
              <a:off x="6766644" y="45492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28" name="Google Shape;228;p25"/>
            <p:cNvCxnSpPr>
              <a:stCxn id="227" idx="2"/>
            </p:cNvCxnSpPr>
            <p:nvPr/>
          </p:nvCxnSpPr>
          <p:spPr>
            <a:xfrm>
              <a:off x="7060494" y="4802175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29" name="Google Shape;229;p25"/>
            <p:cNvSpPr/>
            <p:nvPr/>
          </p:nvSpPr>
          <p:spPr>
            <a:xfrm>
              <a:off x="8665694" y="80878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0" name="Google Shape;230;p25"/>
            <p:cNvCxnSpPr>
              <a:stCxn id="229" idx="2"/>
            </p:cNvCxnSpPr>
            <p:nvPr/>
          </p:nvCxnSpPr>
          <p:spPr>
            <a:xfrm>
              <a:off x="8706644" y="1314585"/>
              <a:ext cx="0" cy="363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33" name="Google Shape;233;p26"/>
          <p:cNvGrpSpPr/>
          <p:nvPr/>
        </p:nvGrpSpPr>
        <p:grpSpPr>
          <a:xfrm>
            <a:off x="188094" y="315075"/>
            <a:ext cx="4139700" cy="4513360"/>
            <a:chOff x="188094" y="329775"/>
            <a:chExt cx="4139700" cy="4513360"/>
          </a:xfrm>
        </p:grpSpPr>
        <p:sp>
          <p:nvSpPr>
            <p:cNvPr id="234" name="Google Shape;234;p26"/>
            <p:cNvSpPr/>
            <p:nvPr/>
          </p:nvSpPr>
          <p:spPr>
            <a:xfrm rot="5400000">
              <a:off x="4033944" y="454928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5" name="Google Shape;235;p26"/>
            <p:cNvCxnSpPr>
              <a:stCxn id="234" idx="2"/>
            </p:cNvCxnSpPr>
            <p:nvPr/>
          </p:nvCxnSpPr>
          <p:spPr>
            <a:xfrm rot="10800000">
              <a:off x="188094" y="4802185"/>
              <a:ext cx="36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" name="Google Shape;236;p26"/>
            <p:cNvSpPr/>
            <p:nvPr/>
          </p:nvSpPr>
          <p:spPr>
            <a:xfrm rot="5400000">
              <a:off x="2295444" y="1178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7" name="Google Shape;237;p26"/>
            <p:cNvCxnSpPr>
              <a:stCxn id="236" idx="2"/>
            </p:cNvCxnSpPr>
            <p:nvPr/>
          </p:nvCxnSpPr>
          <p:spPr>
            <a:xfrm rot="10800000">
              <a:off x="188094" y="370725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212700"/>
            <a:ext cx="7704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8" name="Google Shape;28;p4"/>
          <p:cNvGrpSpPr/>
          <p:nvPr/>
        </p:nvGrpSpPr>
        <p:grpSpPr>
          <a:xfrm>
            <a:off x="189050" y="189225"/>
            <a:ext cx="8544825" cy="4626400"/>
            <a:chOff x="189050" y="189225"/>
            <a:chExt cx="8544825" cy="4626400"/>
          </a:xfrm>
        </p:grpSpPr>
        <p:sp>
          <p:nvSpPr>
            <p:cNvPr id="29" name="Google Shape;29;p4"/>
            <p:cNvSpPr/>
            <p:nvPr/>
          </p:nvSpPr>
          <p:spPr>
            <a:xfrm rot="-5400000">
              <a:off x="1810400" y="45217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30" name="Google Shape;30;p4"/>
            <p:cNvCxnSpPr>
              <a:stCxn id="29" idx="0"/>
            </p:cNvCxnSpPr>
            <p:nvPr/>
          </p:nvCxnSpPr>
          <p:spPr>
            <a:xfrm rot="10800000">
              <a:off x="189050" y="4774675"/>
              <a:ext cx="140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1" name="Google Shape;31;p4"/>
            <p:cNvSpPr/>
            <p:nvPr/>
          </p:nvSpPr>
          <p:spPr>
            <a:xfrm>
              <a:off x="8651975" y="26837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32" name="Google Shape;32;p4"/>
            <p:cNvCxnSpPr>
              <a:stCxn id="31" idx="0"/>
            </p:cNvCxnSpPr>
            <p:nvPr/>
          </p:nvCxnSpPr>
          <p:spPr>
            <a:xfrm rot="10800000">
              <a:off x="8692925" y="189225"/>
              <a:ext cx="0" cy="2494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4870333" y="2920120"/>
            <a:ext cx="31539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129049" y="2920120"/>
            <a:ext cx="31539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129049" y="2355325"/>
            <a:ext cx="3153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870333" y="2355325"/>
            <a:ext cx="3153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" name="Google Shape;40;p5"/>
          <p:cNvGrpSpPr/>
          <p:nvPr/>
        </p:nvGrpSpPr>
        <p:grpSpPr>
          <a:xfrm>
            <a:off x="187300" y="182181"/>
            <a:ext cx="8553400" cy="4639994"/>
            <a:chOff x="187300" y="182181"/>
            <a:chExt cx="8553400" cy="4639994"/>
          </a:xfrm>
        </p:grpSpPr>
        <p:sp>
          <p:nvSpPr>
            <p:cNvPr id="41" name="Google Shape;41;p5"/>
            <p:cNvSpPr/>
            <p:nvPr/>
          </p:nvSpPr>
          <p:spPr>
            <a:xfrm rot="10800000">
              <a:off x="8658800" y="18907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42" name="Google Shape;42;p5"/>
            <p:cNvCxnSpPr/>
            <p:nvPr/>
          </p:nvCxnSpPr>
          <p:spPr>
            <a:xfrm rot="10800000">
              <a:off x="8699750" y="182181"/>
              <a:ext cx="0" cy="173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" name="Google Shape;43;p5"/>
            <p:cNvSpPr/>
            <p:nvPr/>
          </p:nvSpPr>
          <p:spPr>
            <a:xfrm rot="5400000">
              <a:off x="4313050" y="45283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44" name="Google Shape;44;p5"/>
            <p:cNvCxnSpPr>
              <a:stCxn id="43" idx="2"/>
            </p:cNvCxnSpPr>
            <p:nvPr/>
          </p:nvCxnSpPr>
          <p:spPr>
            <a:xfrm rot="10800000">
              <a:off x="187300" y="4781225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" name="Google Shape;48;p6"/>
          <p:cNvGrpSpPr/>
          <p:nvPr/>
        </p:nvGrpSpPr>
        <p:grpSpPr>
          <a:xfrm>
            <a:off x="417025" y="196658"/>
            <a:ext cx="8321700" cy="3044617"/>
            <a:chOff x="417025" y="196658"/>
            <a:chExt cx="8321700" cy="3044617"/>
          </a:xfrm>
        </p:grpSpPr>
        <p:sp>
          <p:nvSpPr>
            <p:cNvPr id="49" name="Google Shape;49;p6"/>
            <p:cNvSpPr/>
            <p:nvPr/>
          </p:nvSpPr>
          <p:spPr>
            <a:xfrm>
              <a:off x="8656825" y="27354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50" name="Google Shape;50;p6"/>
            <p:cNvCxnSpPr>
              <a:stCxn id="49" idx="0"/>
            </p:cNvCxnSpPr>
            <p:nvPr/>
          </p:nvCxnSpPr>
          <p:spPr>
            <a:xfrm rot="10800000">
              <a:off x="8697775" y="204075"/>
              <a:ext cx="0" cy="253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" name="Google Shape;51;p6"/>
            <p:cNvSpPr/>
            <p:nvPr/>
          </p:nvSpPr>
          <p:spPr>
            <a:xfrm>
              <a:off x="417025" y="1756958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52" name="Google Shape;52;p6"/>
            <p:cNvCxnSpPr>
              <a:stCxn id="51" idx="0"/>
            </p:cNvCxnSpPr>
            <p:nvPr/>
          </p:nvCxnSpPr>
          <p:spPr>
            <a:xfrm rot="10800000">
              <a:off x="457975" y="196658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4459625" y="1303675"/>
            <a:ext cx="368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4459625" y="2002450"/>
            <a:ext cx="36876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7" name="Google Shape;57;p7"/>
          <p:cNvSpPr/>
          <p:nvPr>
            <p:ph idx="2" type="pic"/>
          </p:nvPr>
        </p:nvSpPr>
        <p:spPr>
          <a:xfrm>
            <a:off x="863700" y="575550"/>
            <a:ext cx="2743800" cy="3992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58" name="Google Shape;58;p7"/>
          <p:cNvGrpSpPr/>
          <p:nvPr/>
        </p:nvGrpSpPr>
        <p:grpSpPr>
          <a:xfrm>
            <a:off x="424300" y="199150"/>
            <a:ext cx="8531975" cy="4630300"/>
            <a:chOff x="424300" y="199150"/>
            <a:chExt cx="8531975" cy="4630300"/>
          </a:xfrm>
        </p:grpSpPr>
        <p:sp>
          <p:nvSpPr>
            <p:cNvPr id="59" name="Google Shape;59;p7"/>
            <p:cNvSpPr/>
            <p:nvPr/>
          </p:nvSpPr>
          <p:spPr>
            <a:xfrm rot="-5400000">
              <a:off x="4748625" y="45356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0" name="Google Shape;60;p7"/>
            <p:cNvCxnSpPr>
              <a:stCxn id="59" idx="2"/>
            </p:cNvCxnSpPr>
            <p:nvPr/>
          </p:nvCxnSpPr>
          <p:spPr>
            <a:xfrm>
              <a:off x="5042475" y="4788500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61" name="Google Shape;61;p7"/>
            <p:cNvSpPr/>
            <p:nvPr/>
          </p:nvSpPr>
          <p:spPr>
            <a:xfrm>
              <a:off x="424300" y="17594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2" name="Google Shape;62;p7"/>
            <p:cNvCxnSpPr>
              <a:stCxn id="61" idx="0"/>
            </p:cNvCxnSpPr>
            <p:nvPr/>
          </p:nvCxnSpPr>
          <p:spPr>
            <a:xfrm rot="10800000">
              <a:off x="465250" y="199150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384800" y="859801"/>
            <a:ext cx="8571101" cy="4095600"/>
            <a:chOff x="384800" y="859801"/>
            <a:chExt cx="8571101" cy="4095600"/>
          </a:xfrm>
        </p:grpSpPr>
        <p:sp>
          <p:nvSpPr>
            <p:cNvPr id="67" name="Google Shape;67;p8"/>
            <p:cNvSpPr/>
            <p:nvPr/>
          </p:nvSpPr>
          <p:spPr>
            <a:xfrm flipH="1">
              <a:off x="7855150" y="859801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8" name="Google Shape;68;p8"/>
            <p:cNvCxnSpPr/>
            <p:nvPr/>
          </p:nvCxnSpPr>
          <p:spPr>
            <a:xfrm rot="5400000">
              <a:off x="5939200" y="2998501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" name="Google Shape;69;p8"/>
            <p:cNvSpPr/>
            <p:nvPr/>
          </p:nvSpPr>
          <p:spPr>
            <a:xfrm flipH="1" rot="-5400000">
              <a:off x="596750" y="4501752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0" name="Google Shape;70;p8"/>
            <p:cNvCxnSpPr/>
            <p:nvPr/>
          </p:nvCxnSpPr>
          <p:spPr>
            <a:xfrm>
              <a:off x="898501" y="4754652"/>
              <a:ext cx="8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5" name="Google Shape;75;p9"/>
          <p:cNvGrpSpPr/>
          <p:nvPr/>
        </p:nvGrpSpPr>
        <p:grpSpPr>
          <a:xfrm>
            <a:off x="188100" y="338850"/>
            <a:ext cx="8771701" cy="4488651"/>
            <a:chOff x="188100" y="338850"/>
            <a:chExt cx="8771701" cy="4488651"/>
          </a:xfrm>
        </p:grpSpPr>
        <p:sp>
          <p:nvSpPr>
            <p:cNvPr id="76" name="Google Shape;76;p9"/>
            <p:cNvSpPr/>
            <p:nvPr/>
          </p:nvSpPr>
          <p:spPr>
            <a:xfrm rot="5400000">
              <a:off x="3980800" y="4533651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7" name="Google Shape;77;p9"/>
            <p:cNvCxnSpPr/>
            <p:nvPr/>
          </p:nvCxnSpPr>
          <p:spPr>
            <a:xfrm rot="10800000">
              <a:off x="188100" y="4786551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" name="Google Shape;78;p9"/>
            <p:cNvSpPr/>
            <p:nvPr/>
          </p:nvSpPr>
          <p:spPr>
            <a:xfrm rot="-5400000">
              <a:off x="600650" y="1269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9" name="Google Shape;79;p9"/>
            <p:cNvCxnSpPr/>
            <p:nvPr/>
          </p:nvCxnSpPr>
          <p:spPr>
            <a:xfrm>
              <a:off x="902401" y="379800"/>
              <a:ext cx="8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720000" y="4123600"/>
            <a:ext cx="7704000" cy="463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ko.wiktionary.org/wiki/%E7%8F%B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kaggle.com/datasets" TargetMode="External"/><Relationship Id="rId4" Type="http://schemas.openxmlformats.org/officeDocument/2006/relationships/hyperlink" Target="https://github.com/awesomedata/awesome-public-datasets" TargetMode="External"/><Relationship Id="rId5" Type="http://schemas.openxmlformats.org/officeDocument/2006/relationships/hyperlink" Target="https://www.data.go.kr/" TargetMode="External"/><Relationship Id="rId6" Type="http://schemas.openxmlformats.org/officeDocument/2006/relationships/hyperlink" Target="https://kostat.go.kr/ansk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ctrTitle"/>
          </p:nvPr>
        </p:nvSpPr>
        <p:spPr>
          <a:xfrm>
            <a:off x="1597400" y="667850"/>
            <a:ext cx="6396300" cy="22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NanumGothicExtraBold"/>
                <a:ea typeface="NanumGothicExtraBold"/>
                <a:cs typeface="NanumGothicExtraBold"/>
                <a:sym typeface="NanumGothicExtraBold"/>
              </a:rPr>
              <a:t>강의 소개</a:t>
            </a:r>
            <a:endParaRPr i="1" sz="4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프로덕트 분석이란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제품의 전 생애 주기 동안 수집되는 데이터를 기반으로, 제품의 성과를 분석하고 개선하기 위한 방법론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제품의 기획, 개발, 출시, 사용, 개선에 이르는 전 과정에서 데이터를 기반으로 제품의 성능을 향상시키고 사용자 경험을 극대화하는 것이 목표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제품의 개선이 비즈니스 성과의 개선으로 이어지는 것이 최종 목표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프로덕트 개</a:t>
            </a: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발 사이클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기획 단계: 아이디어 생성, 시장 조사, 사용자 요구 사항 분석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개발 단계: 제품 설계, 개발, 테스트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배포 및 모니터링: 시스템 안정성 및 지표 모니터링, 개선점 파악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프로덕트 개발 사이클에</a:t>
            </a: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 데이터 분석가는?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기획 단계: 아이디어 생성, 시장 조사, 사용자 요구 사항 분석</a:t>
            </a:r>
            <a:endParaRPr sz="1500"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개발 단계: 제품 설계, 개발, </a:t>
            </a:r>
            <a:r>
              <a:rPr lang="en" sz="15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테스트</a:t>
            </a:r>
            <a:endParaRPr sz="1500"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배포 및 모니터링: 시스템 안정성 및 </a:t>
            </a:r>
            <a:r>
              <a:rPr lang="en" sz="15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지표 모니터링, 개선점 파악</a:t>
            </a:r>
            <a:endParaRPr sz="1500"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프로덕트 분석 예시 - 검</a:t>
            </a: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색 필터 개선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1. 기획 단계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문제점 파악: 기존 검색 데이터를 분석하여 문제를 도출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예시: 데이터 분석을 통해 30%의 사용자가 필터 사용 후에도 검색 결과에서 이탈한다는 것과 이탈률이 높은 특정 필터 항목(가격 범위, 카테고리 등)을 발견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프로덕트 분석 예시 - 검색 필터 개선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2. A/B 테스트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설계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PO와 함께 목표 지표를 설정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지표를 트래킹할 수 있도록 로그 (사용자 행동 기록 데이터) 설계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테스트 실행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모니터링 대시보드 생성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결과 분석 후 최종안 선택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필요시 세부 분석 (데이터를 쪼개어 분석)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예시: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AutoNum type="romanLcPeriod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A 그룹(기존 필터)의 이탈률이 35%인데 비해 B 그룹(개선된 필터)의 이탈률이 20%로 감소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AutoNum type="romanLcPeriod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B 그룹의 필터 사용률이 A 그룹 대비 50% 증가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AutoNum type="romanLcPeriod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B 그룹의 전환율이 A 그룹 대비 10% 상승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프로덕트 분석 예시 - 검색 필터 개선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3. 성과 분석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지속적</a:t>
            </a: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인 성과 분석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예시: 필터 개선 후 초기에는 이탈률이 줄었지만, 시간이 지남에 따라 일부 사용자가 특정 필터 항목을 잘못 이해해 다시 이탈률이 증가하는 패턴을 발견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ctrTitle"/>
          </p:nvPr>
        </p:nvSpPr>
        <p:spPr>
          <a:xfrm>
            <a:off x="1597400" y="667850"/>
            <a:ext cx="6396300" cy="22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NanumGothicExtraBold"/>
                <a:ea typeface="NanumGothicExtraBold"/>
                <a:cs typeface="NanumGothicExtraBold"/>
                <a:sym typeface="NanumGothicExtraBold"/>
              </a:rPr>
              <a:t>좋은 대시보드란?</a:t>
            </a:r>
            <a:endParaRPr i="1" sz="38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좋은 대시보드란?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좋은 대시보드는 실제로 대시보드를 보는 실사용자가 해석하기 쉬워야 하며, </a:t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현 상황 파악에만 그치는 것이 아니라 원인 분석을 할 수 있게끔 해서 해결을 위한 다음 행동으로 이끌어야 한다.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대시보드의 컨셉 정하기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가장 먼저 대시보드의 목표와 우선순위를 정하기</a:t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이 때 대시보드를 조회할 사용자와 많은 소통을 통해 가장 중요한 핵심 지표가 무엇인지</a:t>
            </a:r>
            <a:b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싱크가 완료되어야 한다.</a:t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대시보드 구성하기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804150" y="1222350"/>
            <a:ext cx="38331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가장 중요한 지표와 그래프는 왼쪽 위,</a:t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덜 중요한 그래프는 오른쪽 아래에 배치하여 사용자의 시선에 맞게끔 구성</a:t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 rotWithShape="1">
          <a:blip r:embed="rId3">
            <a:alphaModFix/>
          </a:blip>
          <a:srcRect b="8508" l="0" r="0" t="0"/>
          <a:stretch/>
        </p:blipFill>
        <p:spPr>
          <a:xfrm>
            <a:off x="4674950" y="1185250"/>
            <a:ext cx="3748901" cy="316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/>
          <p:nvPr/>
        </p:nvSpPr>
        <p:spPr>
          <a:xfrm>
            <a:off x="4745250" y="1390500"/>
            <a:ext cx="3604500" cy="48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6004650" y="3183150"/>
            <a:ext cx="2217000" cy="74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900" y="1976675"/>
            <a:ext cx="2665800" cy="26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강사 소개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안녕하세요, 현업 데이터 분석가이자 데이터 분석 관련 전문 강사 황수현입니다.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[업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무 경력]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現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카카오 계열사 데이터 분석가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前)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신세계그룹 계열사 데이터 분석가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[강의 경력]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패스트캠퍼스, 데이터분석 마스터 클래스 강사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코딩밸리, 업무자동화 강사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대시보드 구성하기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" name="Google Shape;358;p46"/>
          <p:cNvSpPr txBox="1"/>
          <p:nvPr/>
        </p:nvSpPr>
        <p:spPr>
          <a:xfrm>
            <a:off x="804150" y="1222350"/>
            <a:ext cx="38331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한 화면에 너무 많은 정보를 담지 않기</a:t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사람이 소화할 수 있는 이미지와 정보는 한계가 있음</a:t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보여줘야할 정보가 많다면 시트를 구분하여 보여주기</a:t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400" y="1635700"/>
            <a:ext cx="3726600" cy="15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대시보드 구성하기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804150" y="1222350"/>
            <a:ext cx="38331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대시보드 안에서 문제를 파악하고 문제의 원인을 분석할 수 있도록 구성하기</a:t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목표 지표를 가장 먼저 보여주고</a:t>
            </a:r>
            <a:b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데이터를 쪼개서 파악할 수 있는 차트를</a:t>
            </a:r>
            <a:b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그 다음으로 구성하는 것이 좋다.</a:t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필터 기능을 이 때 적극적으로 활용한다.</a:t>
            </a:r>
            <a:endParaRPr sz="15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6" name="Google Shape;366;p47"/>
          <p:cNvPicPr preferRelativeResize="0"/>
          <p:nvPr/>
        </p:nvPicPr>
        <p:blipFill rotWithShape="1">
          <a:blip r:embed="rId3">
            <a:alphaModFix/>
          </a:blip>
          <a:srcRect b="0" l="18331" r="4550" t="22426"/>
          <a:stretch/>
        </p:blipFill>
        <p:spPr>
          <a:xfrm>
            <a:off x="4321283" y="1222350"/>
            <a:ext cx="4284968" cy="31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ctrTitle"/>
          </p:nvPr>
        </p:nvSpPr>
        <p:spPr>
          <a:xfrm>
            <a:off x="869800" y="667850"/>
            <a:ext cx="7123800" cy="22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 수집 -</a:t>
            </a:r>
            <a:endParaRPr sz="39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NanumGothicExtraBold"/>
                <a:ea typeface="NanumGothicExtraBold"/>
                <a:cs typeface="NanumGothicExtraBold"/>
                <a:sym typeface="NanumGothicExtraBold"/>
              </a:rPr>
              <a:t>공개 데이터 플랫폼 살펴보기</a:t>
            </a:r>
            <a:endParaRPr i="1" sz="19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공개 데이터 플랫폼 살펴보기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7" name="Google Shape;377;p49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해외</a:t>
            </a:r>
            <a:br>
              <a:rPr lang="en" sz="15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 sz="15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캐글</a:t>
            </a:r>
            <a:br>
              <a:rPr lang="en" sz="15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 sz="15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awesomedata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국내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 sz="1500" u="sng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공공데이터포털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 sz="1500" u="sng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통계청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>
            <p:ph type="ctrTitle"/>
          </p:nvPr>
        </p:nvSpPr>
        <p:spPr>
          <a:xfrm>
            <a:off x="1597400" y="667850"/>
            <a:ext cx="6396300" cy="22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NanumGothicExtraBold"/>
                <a:ea typeface="NanumGothicExtraBold"/>
                <a:cs typeface="NanumGothicExtraBold"/>
                <a:sym typeface="NanumGothicExtraBold"/>
              </a:rPr>
              <a:t>A/B테스트란?</a:t>
            </a:r>
            <a:endParaRPr i="1" sz="38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A/B테스트란?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51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신규 기능을 배포하기 전에 효과성을 테스트하는 방법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사용자의 일부를 A그룹과 B그룹으로 나누고 (혹은 그 이상)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일정 기간동안 목표 지표에 통계적으로 유의미한 상승/하락이 있었는지를 테스트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A/B테스트</a:t>
            </a: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의 장점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변수 통제가 되어 효과를 명확하게 측정할 수 있다.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A/B테스트 없이 배포 후 전후 비교로 효과를 측정한다면?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- 새로운 기능을 배포한 시점과 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  빅프로모션 기간이 겹친다면?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5" name="Google Shape;395;p5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148" y="2267625"/>
            <a:ext cx="3891624" cy="240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52"/>
          <p:cNvCxnSpPr/>
          <p:nvPr/>
        </p:nvCxnSpPr>
        <p:spPr>
          <a:xfrm>
            <a:off x="5840175" y="2430775"/>
            <a:ext cx="8100" cy="200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52"/>
          <p:cNvCxnSpPr/>
          <p:nvPr/>
        </p:nvCxnSpPr>
        <p:spPr>
          <a:xfrm>
            <a:off x="5641825" y="2430775"/>
            <a:ext cx="8100" cy="2006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025" y="2276075"/>
            <a:ext cx="3828801" cy="24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A/B테스트의 장점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" name="Google Shape;404;p53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변수 통제가 되어 효과를 명확하게 측정할 수 있다.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A/B테스트를 한다면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동일한 조건에서 테스트를 하기 때문에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외부 변수를 통제하고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새로운 기능의 효과를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명확하게 측정할 수 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5" name="Google Shape;405;p53"/>
          <p:cNvCxnSpPr/>
          <p:nvPr/>
        </p:nvCxnSpPr>
        <p:spPr>
          <a:xfrm>
            <a:off x="5824800" y="2616100"/>
            <a:ext cx="0" cy="187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A/B테스트의 장점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54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큰 위험 없이 새로운 기능을 빠르게 테스트해볼 수 있다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테스트 없이 100% 배포했다가 유저 경험에 악영향을 미친다면?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다시 되돌리는데 비용이 발생하고, 이미 많은 유저가 학습을 마친 후가 된다.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A/B테스트를 통해 위험을 낮출 수 있다.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A/B테스트의 과정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7" name="Google Shape;417;p55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Nanum Gothic"/>
              <a:buAutoNum type="arabi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가설을 설정하고 A/B테스트가 필요한 프로젝트인지 판단한다.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가설에 맞는 목표 지표를 정한다.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AutoNum type="arabi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사용자의 일부를 50:50으로 나누어 A그룹에는 기존안을, B그룹에는 신규안을 배포한다.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일정 기간동안 목표 지표를 모니터링한다.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데이터를 기반으로 어떤 그룹으로 100% 배포할지 판단한다.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-&gt; 배포를 제외한 모든 과정에서 데이터분석가가 참여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 강의는 이</a:t>
            </a: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런 분들을 위해 준비했습니다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현업에서 태블로를 어떻게 활용하는지 궁금하신 분들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IT 프로덕트 데이터 분석 프로젝트를 진행해서 고급 포트폴리오를 쌓고 싶은 분들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프로덕</a:t>
            </a: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트 </a:t>
            </a: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데이</a:t>
            </a: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터 분석가로의 커리어 전환을 꿈꾸는 분들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ctrTitle"/>
          </p:nvPr>
        </p:nvSpPr>
        <p:spPr>
          <a:xfrm>
            <a:off x="1597400" y="667850"/>
            <a:ext cx="6396300" cy="22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NanumGothicExtraBold"/>
                <a:ea typeface="NanumGothicExtraBold"/>
                <a:cs typeface="NanumGothicExtraBold"/>
                <a:sym typeface="NanumGothicExtraBold"/>
              </a:rPr>
              <a:t>AB테스트</a:t>
            </a:r>
            <a:r>
              <a:rPr lang="en" sz="4200">
                <a:latin typeface="NanumGothicExtraBold"/>
                <a:ea typeface="NanumGothicExtraBold"/>
                <a:cs typeface="NanumGothicExtraBold"/>
                <a:sym typeface="NanumGothicExtraBold"/>
              </a:rPr>
              <a:t>를 위한 통계</a:t>
            </a:r>
            <a:endParaRPr i="1" sz="22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A/B테스트는 가설을 검정하는 것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8" name="Google Shape;428;p57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동일한 조건에서 신규 기능을 가지고 A그룹과 B그룹으로 나눴을 때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두 그룹의 지표에 유의미한 차이가 있는지를 판단해야 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-&gt; A그룹의 지표와 B그룹의 지표가 차이가 있다는 가정이 맞는지를 검정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가설 검정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>
            <a:off x="804150" y="1222350"/>
            <a:ext cx="761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귀무가설: A = B, 즉 B - A = 0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Char char="●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대립가설: A != B 혹은 B &gt; A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p58"/>
          <p:cNvSpPr/>
          <p:nvPr/>
        </p:nvSpPr>
        <p:spPr>
          <a:xfrm>
            <a:off x="1005825" y="2327275"/>
            <a:ext cx="1186200" cy="1122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귀무가설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가정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6" name="Google Shape;436;p58"/>
          <p:cNvSpPr/>
          <p:nvPr/>
        </p:nvSpPr>
        <p:spPr>
          <a:xfrm>
            <a:off x="2498425" y="2327275"/>
            <a:ext cx="1186200" cy="1122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실험 수행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7" name="Google Shape;437;p58"/>
          <p:cNvSpPr/>
          <p:nvPr/>
        </p:nvSpPr>
        <p:spPr>
          <a:xfrm>
            <a:off x="3991025" y="2327275"/>
            <a:ext cx="1186200" cy="1122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귀무가설 하에서는 말이 안되는 결과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8" name="Google Shape;438;p58"/>
          <p:cNvSpPr/>
          <p:nvPr/>
        </p:nvSpPr>
        <p:spPr>
          <a:xfrm>
            <a:off x="5483625" y="2327275"/>
            <a:ext cx="1186200" cy="1122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귀무가설</a:t>
            </a:r>
            <a:br>
              <a:rPr lang="en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기각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9" name="Google Shape;439;p58"/>
          <p:cNvSpPr/>
          <p:nvPr/>
        </p:nvSpPr>
        <p:spPr>
          <a:xfrm>
            <a:off x="6976225" y="2327275"/>
            <a:ext cx="1186200" cy="1122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대립가설</a:t>
            </a:r>
            <a:br>
              <a:rPr lang="en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채택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0" name="Google Shape;440;p58"/>
          <p:cNvCxnSpPr>
            <a:stCxn id="435" idx="3"/>
            <a:endCxn id="436" idx="1"/>
          </p:cNvCxnSpPr>
          <p:nvPr/>
        </p:nvCxnSpPr>
        <p:spPr>
          <a:xfrm>
            <a:off x="2192025" y="2888725"/>
            <a:ext cx="3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58"/>
          <p:cNvCxnSpPr>
            <a:stCxn id="436" idx="3"/>
            <a:endCxn id="437" idx="1"/>
          </p:cNvCxnSpPr>
          <p:nvPr/>
        </p:nvCxnSpPr>
        <p:spPr>
          <a:xfrm>
            <a:off x="3684625" y="2888725"/>
            <a:ext cx="3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58"/>
          <p:cNvCxnSpPr>
            <a:stCxn id="437" idx="3"/>
            <a:endCxn id="438" idx="1"/>
          </p:cNvCxnSpPr>
          <p:nvPr/>
        </p:nvCxnSpPr>
        <p:spPr>
          <a:xfrm>
            <a:off x="5177225" y="2888725"/>
            <a:ext cx="3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58"/>
          <p:cNvCxnSpPr>
            <a:stCxn id="438" idx="3"/>
            <a:endCxn id="439" idx="1"/>
          </p:cNvCxnSpPr>
          <p:nvPr/>
        </p:nvCxnSpPr>
        <p:spPr>
          <a:xfrm>
            <a:off x="6669825" y="2888725"/>
            <a:ext cx="3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가설 검정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귀무가설이 옳다고 가정한다.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lphaL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귀무가설은 비교 대상이 정규분포를 따를 경우 사용 가능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lphaL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중심극한정리로 모든 분포를 정규분포로 변환 가능하다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B - A를 계산해서 귀무가설이 옳은 가정 하에 얼마나 발생하기 힘든 일인지를 본다.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lphaL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t-test를 사용하여 p-value를 계산하면 얼마나 발생하기 힘든 일인지를 볼 수 있다. 분포의 양 끝단에 해당하면 A = B가 같다는 가정을 기각한다.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lphaL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즉 A와 B에 유의미한 차이가 있다고 본다.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가설 검정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5" name="Google Shape;455;p60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귀무가설이 옳다고 가정한다.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lphaL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귀무가설은 비교 대상이 </a:t>
            </a:r>
            <a:r>
              <a:rPr lang="en" sz="1500">
                <a:solidFill>
                  <a:schemeClr val="hlink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정규분포</a:t>
            </a: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를 따를 경우 사용 가능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lphaLcPeriod"/>
            </a:pPr>
            <a:r>
              <a:rPr lang="en" sz="1500">
                <a:solidFill>
                  <a:schemeClr val="hlink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중심극한정리</a:t>
            </a: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로 모든 분포를 정규분포로 변환 가능하다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B - A를 계산해서 귀무가설이 옳은 가정 하에 얼마나 발생하기 힘든 일인지를 본다.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lphaLcPeriod"/>
            </a:pPr>
            <a:r>
              <a:rPr lang="en" sz="1500">
                <a:solidFill>
                  <a:schemeClr val="hlink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t-test</a:t>
            </a: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를 사용하여 </a:t>
            </a:r>
            <a:r>
              <a:rPr lang="en" sz="1500">
                <a:solidFill>
                  <a:schemeClr val="hlink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p-value</a:t>
            </a: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를 계산하면 얼마나 발생하기 힘든 일인지를 볼 수 있다. 분포의 양 끝단에 해당하면 A = B가 같다는 가정을 기각한다.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AutoNum type="alphaLcPeriod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즉 A와 B에 유의미한 차이가 있다고 본다.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정규분포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1" name="Google Shape;461;p61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평균(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μ)</a:t>
            </a: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과 표준편차(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σ)</a:t>
            </a: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가 모양을 결정하는 종 모양의 분포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2" name="Google Shape;4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175" y="1873705"/>
            <a:ext cx="3712750" cy="23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중심극한정리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8" name="Google Shape;468;p62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Char char="●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샘플의 평균은 모집단의 분포와 상관없이 정규분포를 따른다.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Char char="○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샘플 크기가 30 이상이라면 정규분포로 근사된다.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Char char="●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A/B테스트에서는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Char char="○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모집단: 서비스 전체 유저들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anum Gothic"/>
              <a:buChar char="○"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샘플: A/B테스트 대상 유저들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9" name="Google Shape;4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094" y="2139150"/>
            <a:ext cx="4283276" cy="25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중심극한정리 - 주사위 예시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21300"/>
            <a:ext cx="2395075" cy="23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825" y="1521300"/>
            <a:ext cx="2340312" cy="234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3"/>
          <p:cNvPicPr preferRelativeResize="0"/>
          <p:nvPr/>
        </p:nvPicPr>
        <p:blipFill rotWithShape="1">
          <a:blip r:embed="rId5">
            <a:alphaModFix/>
          </a:blip>
          <a:srcRect b="0" l="0" r="0" t="80019"/>
          <a:stretch/>
        </p:blipFill>
        <p:spPr>
          <a:xfrm>
            <a:off x="5892625" y="1261025"/>
            <a:ext cx="2851842" cy="27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p값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3" name="Google Shape;483;p64"/>
          <p:cNvSpPr txBox="1"/>
          <p:nvPr/>
        </p:nvSpPr>
        <p:spPr>
          <a:xfrm>
            <a:off x="804150" y="1222350"/>
            <a:ext cx="76197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A그룹과 B그룹의 지표가 같다는 가정(= 귀무가설 세계)에서</a:t>
            </a:r>
            <a:b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우리가 얻은 데이터가 얼마나 말이 되는가에 대한 값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p값이 작으면 말이 안되는 것이고, p값이 크면 말이 되는 것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527625" y="2594675"/>
            <a:ext cx="4168200" cy="19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A그룹과 B그룹이 같다는 가정은 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말이 안돼! A그룹과 B그룹의 지표가 너무 차이나 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p값 &lt; 0.05 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귀무가설 기각 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대립가설 채택</a:t>
            </a:r>
            <a:endParaRPr sz="15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85" name="Google Shape;485;p64"/>
          <p:cNvSpPr txBox="1"/>
          <p:nvPr/>
        </p:nvSpPr>
        <p:spPr>
          <a:xfrm>
            <a:off x="4690250" y="2594675"/>
            <a:ext cx="4168200" cy="19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A그룹과 B그룹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같다는 가정은 말이 돼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A그룹과 B그룹의 지표가 크게 차이나지 않아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p값 &gt;= 0.05 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귀무가설 기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 불가</a:t>
            </a:r>
            <a:b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대립가설 채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택 불가</a:t>
            </a:r>
            <a:endParaRPr sz="15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t검정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1" name="Google Shape;491;p65"/>
          <p:cNvSpPr txBox="1"/>
          <p:nvPr/>
        </p:nvSpPr>
        <p:spPr>
          <a:xfrm>
            <a:off x="804150" y="1222350"/>
            <a:ext cx="5913000" cy="24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두 그룹의 지표 평균에 차이가 있는지 검정할 때는 t검정을 사용한다.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</a:rPr>
              <a:t>t-value:</a:t>
            </a:r>
            <a:endParaRPr sz="1500">
              <a:solidFill>
                <a:schemeClr val="hlink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2" name="Google Shape;492;p65"/>
          <p:cNvSpPr/>
          <p:nvPr/>
        </p:nvSpPr>
        <p:spPr>
          <a:xfrm>
            <a:off x="2566512" y="2411777"/>
            <a:ext cx="2184000" cy="70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93" name="Google Shape;493;p65"/>
          <p:cNvSpPr txBox="1"/>
          <p:nvPr/>
        </p:nvSpPr>
        <p:spPr>
          <a:xfrm>
            <a:off x="4876931" y="2343510"/>
            <a:ext cx="1449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두 그룹 평균의 차이</a:t>
            </a:r>
            <a:endParaRPr sz="12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4" name="Google Shape;4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30" y="2523470"/>
            <a:ext cx="2728961" cy="141566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5"/>
          <p:cNvSpPr/>
          <p:nvPr/>
        </p:nvSpPr>
        <p:spPr>
          <a:xfrm>
            <a:off x="2715700" y="3231539"/>
            <a:ext cx="1876200" cy="707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96" name="Google Shape;496;p65"/>
          <p:cNvSpPr txBox="1"/>
          <p:nvPr/>
        </p:nvSpPr>
        <p:spPr>
          <a:xfrm>
            <a:off x="4825306" y="3172738"/>
            <a:ext cx="1449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두 그룹 평균의 차이</a:t>
            </a:r>
            <a:r>
              <a:rPr lang="en" sz="12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가</a:t>
            </a:r>
            <a:br>
              <a:rPr lang="en" sz="12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2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얼마나 퍼져있는지</a:t>
            </a:r>
            <a:br>
              <a:rPr lang="en" sz="12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12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(불확실도)</a:t>
            </a:r>
            <a:endParaRPr sz="12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강의에서 다룰 내용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PART1 | </a:t>
            </a:r>
            <a:r>
              <a:rPr lang="en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 로그 데이터 분석</a:t>
            </a:r>
            <a:br>
              <a:rPr lang="en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PART2 | </a:t>
            </a:r>
            <a:r>
              <a:rPr lang="en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A/B 테스트 분석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t검정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2" name="Google Shape;5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50" y="1238950"/>
            <a:ext cx="7146299" cy="31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6"/>
          <p:cNvSpPr txBox="1"/>
          <p:nvPr/>
        </p:nvSpPr>
        <p:spPr>
          <a:xfrm>
            <a:off x="5098250" y="4203125"/>
            <a:ext cx="27801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출처: 공돌이의 수학정리노트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PART1) 웹 로그 데이터 분석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DAU, MAU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체류시간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전환율 공식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퍼널 분석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리텐션 분석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코호트 분석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태블로로 대시보드 만들기</a:t>
            </a:r>
            <a:endParaRPr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PART2) A/B 테스트 분석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A/B 테스트의 개념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A/B 테스트를 위한 통계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A/B 테스트 분석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태블로로 대시보드 만들기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 강의를 듣고 나면 여러분은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태블로 개념을 실전에서 적용하면서 태블로를 마스터합니다.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IT 프로덕트 분석가가 어떤 문제를 해결하는지 이해할 수 있습니다.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데이터 전처리부터 대시보드 생성까지 현업 분석 프로젝트의 전반을 경험합니다.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파이썬, SQL, 태블로를 활용한 고급 데이터 분석 포트폴리오를 완성합니다.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활용 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804150" y="1222350"/>
            <a:ext cx="7619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Colab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구글에서 무료로 제공하는 웹 브라우저 환경의 python 인터프리터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Python, SQL을 다뤄볼 예정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태블로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ctrTitle"/>
          </p:nvPr>
        </p:nvSpPr>
        <p:spPr>
          <a:xfrm>
            <a:off x="1597400" y="667850"/>
            <a:ext cx="6396300" cy="22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NanumGothicExtraBold"/>
                <a:ea typeface="NanumGothicExtraBold"/>
                <a:cs typeface="NanumGothicExtraBold"/>
                <a:sym typeface="NanumGothicExtraBold"/>
              </a:rPr>
              <a:t>프로덕트 분석이란?</a:t>
            </a:r>
            <a:endParaRPr i="1" sz="38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xecutive Design Company Profile by Slidesgo">
  <a:themeElements>
    <a:clrScheme name="Simple Light">
      <a:dk1>
        <a:srgbClr val="030920"/>
      </a:dk1>
      <a:lt1>
        <a:srgbClr val="EEEEEE"/>
      </a:lt1>
      <a:dk2>
        <a:srgbClr val="2A3250"/>
      </a:dk2>
      <a:lt2>
        <a:srgbClr val="526D82"/>
      </a:lt2>
      <a:accent1>
        <a:srgbClr val="9DB2BF"/>
      </a:accent1>
      <a:accent2>
        <a:srgbClr val="DDE6E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309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